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58" r:id="rId3"/>
    <p:sldId id="260" r:id="rId4"/>
    <p:sldId id="261" r:id="rId5"/>
    <p:sldId id="257" r:id="rId6"/>
    <p:sldId id="265" r:id="rId7"/>
    <p:sldId id="262" r:id="rId8"/>
    <p:sldId id="263" r:id="rId9"/>
    <p:sldId id="264"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40"/>
  </p:normalViewPr>
  <p:slideViewPr>
    <p:cSldViewPr snapToGrid="0">
      <p:cViewPr varScale="1">
        <p:scale>
          <a:sx n="108" d="100"/>
          <a:sy n="108" d="100"/>
        </p:scale>
        <p:origin x="73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4D4C36C-27E8-4B44-85A2-E25784A89A16}" type="datetimeFigureOut">
              <a:rPr lang="es-CO" smtClean="0"/>
              <a:t>15/04/24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716731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4D4C36C-27E8-4B44-85A2-E25784A89A16}" type="datetimeFigureOut">
              <a:rPr lang="es-CO" smtClean="0"/>
              <a:t>15/04/24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1260576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4D4C36C-27E8-4B44-85A2-E25784A89A16}" type="datetimeFigureOut">
              <a:rPr lang="es-CO" smtClean="0"/>
              <a:t>15/04/24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D935A1-486A-40E5-BAB0-56AB16238E27}" type="slidenum">
              <a:rPr lang="es-CO" smtClean="0"/>
              <a:t>‹#›</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038664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4D4C36C-27E8-4B44-85A2-E25784A89A16}" type="datetimeFigureOut">
              <a:rPr lang="es-CO" smtClean="0"/>
              <a:t>15/04/24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3832578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4D4C36C-27E8-4B44-85A2-E25784A89A16}" type="datetimeFigureOut">
              <a:rPr lang="es-CO" smtClean="0"/>
              <a:t>15/04/24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D935A1-486A-40E5-BAB0-56AB16238E27}" type="slidenum">
              <a:rPr lang="es-CO" smtClean="0"/>
              <a:t>‹#›</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34478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4D4C36C-27E8-4B44-85A2-E25784A89A16}" type="datetimeFigureOut">
              <a:rPr lang="es-CO" smtClean="0"/>
              <a:t>15/04/24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80170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4D4C36C-27E8-4B44-85A2-E25784A89A16}" type="datetimeFigureOut">
              <a:rPr lang="es-CO" smtClean="0"/>
              <a:t>15/04/24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19025849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4D4C36C-27E8-4B44-85A2-E25784A89A16}" type="datetimeFigureOut">
              <a:rPr lang="es-CO" smtClean="0"/>
              <a:t>15/04/24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1356052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4D4C36C-27E8-4B44-85A2-E25784A89A16}" type="datetimeFigureOut">
              <a:rPr lang="es-CO" smtClean="0"/>
              <a:t>15/04/24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16762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4D4C36C-27E8-4B44-85A2-E25784A89A16}" type="datetimeFigureOut">
              <a:rPr lang="es-CO" smtClean="0"/>
              <a:t>15/04/24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3688960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4D4C36C-27E8-4B44-85A2-E25784A89A16}" type="datetimeFigureOut">
              <a:rPr lang="es-CO" smtClean="0"/>
              <a:t>15/04/24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396634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4D4C36C-27E8-4B44-85A2-E25784A89A16}" type="datetimeFigureOut">
              <a:rPr lang="es-CO" smtClean="0"/>
              <a:t>15/04/24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1724163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4D4C36C-27E8-4B44-85A2-E25784A89A16}" type="datetimeFigureOut">
              <a:rPr lang="es-CO" smtClean="0"/>
              <a:t>15/04/24</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1647876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D4C36C-27E8-4B44-85A2-E25784A89A16}" type="datetimeFigureOut">
              <a:rPr lang="es-CO" smtClean="0"/>
              <a:t>15/04/24</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2168867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4D4C36C-27E8-4B44-85A2-E25784A89A16}" type="datetimeFigureOut">
              <a:rPr lang="es-CO" smtClean="0"/>
              <a:t>15/04/24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3040874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A4D4C36C-27E8-4B44-85A2-E25784A89A16}" type="datetimeFigureOut">
              <a:rPr lang="es-CO" smtClean="0"/>
              <a:t>15/04/24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4D935A1-486A-40E5-BAB0-56AB16238E27}" type="slidenum">
              <a:rPr lang="es-CO" smtClean="0"/>
              <a:t>‹#›</a:t>
            </a:fld>
            <a:endParaRPr lang="es-CO"/>
          </a:p>
        </p:txBody>
      </p:sp>
    </p:spTree>
    <p:extLst>
      <p:ext uri="{BB962C8B-B14F-4D97-AF65-F5344CB8AC3E}">
        <p14:creationId xmlns:p14="http://schemas.microsoft.com/office/powerpoint/2010/main" val="6356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4D4C36C-27E8-4B44-85A2-E25784A89A16}" type="datetimeFigureOut">
              <a:rPr lang="es-CO" smtClean="0"/>
              <a:t>15/04/24</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4D935A1-486A-40E5-BAB0-56AB16238E27}" type="slidenum">
              <a:rPr lang="es-CO" smtClean="0"/>
              <a:t>‹#›</a:t>
            </a:fld>
            <a:endParaRPr lang="es-CO"/>
          </a:p>
        </p:txBody>
      </p:sp>
    </p:spTree>
    <p:extLst>
      <p:ext uri="{BB962C8B-B14F-4D97-AF65-F5344CB8AC3E}">
        <p14:creationId xmlns:p14="http://schemas.microsoft.com/office/powerpoint/2010/main" val="3035568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br>
              <a:rPr lang="es-CO" dirty="0"/>
            </a:br>
            <a:endParaRPr lang="es-CO" dirty="0"/>
          </a:p>
        </p:txBody>
      </p:sp>
      <p:sp>
        <p:nvSpPr>
          <p:cNvPr id="3" name="Marcador de contenido 2"/>
          <p:cNvSpPr>
            <a:spLocks noGrp="1"/>
          </p:cNvSpPr>
          <p:nvPr>
            <p:ph idx="1"/>
          </p:nvPr>
        </p:nvSpPr>
        <p:spPr>
          <a:xfrm>
            <a:off x="677334" y="1270000"/>
            <a:ext cx="8596668" cy="1498599"/>
          </a:xfrm>
        </p:spPr>
        <p:txBody>
          <a:bodyPr/>
          <a:lstStyle/>
          <a:p>
            <a:pPr marL="0" indent="0">
              <a:buNone/>
            </a:pPr>
            <a:r>
              <a:rPr lang="es-CO" dirty="0"/>
              <a:t> </a:t>
            </a:r>
          </a:p>
        </p:txBody>
      </p:sp>
      <p:sp>
        <p:nvSpPr>
          <p:cNvPr id="4" name="TextBox 3">
            <a:extLst>
              <a:ext uri="{FF2B5EF4-FFF2-40B4-BE49-F238E27FC236}">
                <a16:creationId xmlns:a16="http://schemas.microsoft.com/office/drawing/2014/main" id="{B20C8007-C5D2-920B-6ABE-3D4A95BCABB2}"/>
              </a:ext>
            </a:extLst>
          </p:cNvPr>
          <p:cNvSpPr txBox="1"/>
          <p:nvPr/>
        </p:nvSpPr>
        <p:spPr>
          <a:xfrm>
            <a:off x="1112326" y="675039"/>
            <a:ext cx="7726680" cy="2308324"/>
          </a:xfrm>
          <a:prstGeom prst="rect">
            <a:avLst/>
          </a:prstGeom>
          <a:noFill/>
        </p:spPr>
        <p:txBody>
          <a:bodyPr wrap="square" rtlCol="0">
            <a:spAutoFit/>
          </a:bodyPr>
          <a:lstStyle/>
          <a:p>
            <a:pPr marL="0" marR="0" algn="ctr">
              <a:spcBef>
                <a:spcPts val="0"/>
              </a:spcBef>
              <a:spcAft>
                <a:spcPts val="0"/>
              </a:spcAft>
            </a:pPr>
            <a:r>
              <a:rPr lang="es-ES" sz="3600" b="1" kern="100" dirty="0">
                <a:effectLst/>
                <a:latin typeface="Calibri" panose="020F0502020204030204" pitchFamily="34" charset="0"/>
                <a:ea typeface="Calibri" panose="020F0502020204030204" pitchFamily="34" charset="0"/>
                <a:cs typeface="Calibri" panose="020F0502020204030204" pitchFamily="34" charset="0"/>
              </a:rPr>
              <a:t>¿Qué es necesario para entender la historia de Dios?</a:t>
            </a:r>
          </a:p>
          <a:p>
            <a:pPr marL="0" marR="0" algn="ctr">
              <a:spcBef>
                <a:spcPts val="0"/>
              </a:spcBef>
              <a:spcAft>
                <a:spcPts val="0"/>
              </a:spcAft>
            </a:pPr>
            <a:endParaRPr lang="es-ES" sz="3600" b="1" kern="100" dirty="0">
              <a:latin typeface="Calibri" panose="020F0502020204030204" pitchFamily="34" charset="0"/>
              <a:ea typeface="Calibri" panose="020F0502020204030204" pitchFamily="34" charset="0"/>
              <a:cs typeface="Calibri" panose="020F0502020204030204" pitchFamily="34" charset="0"/>
            </a:endParaRPr>
          </a:p>
          <a:p>
            <a:pPr marL="0" marR="0" algn="ctr">
              <a:spcBef>
                <a:spcPts val="0"/>
              </a:spcBef>
              <a:spcAft>
                <a:spcPts val="0"/>
              </a:spcAft>
            </a:pPr>
            <a:endParaRPr lang="en-US" sz="36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5" name="Picture 2" descr="http://www.iglesiasanjuan.cl/wp-content/uploads/2014/03/wpid-storagesdcard0SnapseedG%C3%A9nesis-banner_1.jpg.jpg">
            <a:extLst>
              <a:ext uri="{FF2B5EF4-FFF2-40B4-BE49-F238E27FC236}">
                <a16:creationId xmlns:a16="http://schemas.microsoft.com/office/drawing/2014/main" id="{8CA1793B-7B93-DEDC-8879-4B7E278AF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5352" y="2888862"/>
            <a:ext cx="4680623" cy="197155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49FCF9C-D63C-EF6E-FE59-A13D921E3977}"/>
              </a:ext>
            </a:extLst>
          </p:cNvPr>
          <p:cNvSpPr txBox="1"/>
          <p:nvPr/>
        </p:nvSpPr>
        <p:spPr>
          <a:xfrm>
            <a:off x="1781202" y="5707474"/>
            <a:ext cx="6388925" cy="369332"/>
          </a:xfrm>
          <a:prstGeom prst="rect">
            <a:avLst/>
          </a:prstGeom>
          <a:noFill/>
        </p:spPr>
        <p:txBody>
          <a:bodyPr wrap="square" rtlCol="0">
            <a:spAutoFit/>
          </a:bodyPr>
          <a:lstStyle/>
          <a:p>
            <a:pPr algn="ctr"/>
            <a:r>
              <a:rPr lang="en-US" dirty="0"/>
              <a:t>Margot Woodworth, PhD, </a:t>
            </a:r>
            <a:r>
              <a:rPr lang="en-US" dirty="0" err="1"/>
              <a:t>Educación</a:t>
            </a:r>
            <a:r>
              <a:rPr lang="en-US" dirty="0"/>
              <a:t> Intercultural</a:t>
            </a:r>
          </a:p>
        </p:txBody>
      </p:sp>
    </p:spTree>
    <p:extLst>
      <p:ext uri="{BB962C8B-B14F-4D97-AF65-F5344CB8AC3E}">
        <p14:creationId xmlns:p14="http://schemas.microsoft.com/office/powerpoint/2010/main" val="3245319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39643" y="2662111"/>
            <a:ext cx="7766936" cy="1646302"/>
          </a:xfrm>
        </p:spPr>
        <p:txBody>
          <a:bodyPr/>
          <a:lstStyle/>
          <a:p>
            <a:pPr algn="ctr"/>
            <a:br>
              <a:rPr lang="es-CO" dirty="0"/>
            </a:br>
            <a:endParaRPr lang="es-CO" dirty="0"/>
          </a:p>
        </p:txBody>
      </p:sp>
      <p:sp>
        <p:nvSpPr>
          <p:cNvPr id="4" name="TextBox 3">
            <a:extLst>
              <a:ext uri="{FF2B5EF4-FFF2-40B4-BE49-F238E27FC236}">
                <a16:creationId xmlns:a16="http://schemas.microsoft.com/office/drawing/2014/main" id="{813B1C7B-0C03-0A70-9A69-31E74F8F4D5A}"/>
              </a:ext>
            </a:extLst>
          </p:cNvPr>
          <p:cNvSpPr txBox="1"/>
          <p:nvPr/>
        </p:nvSpPr>
        <p:spPr>
          <a:xfrm>
            <a:off x="2291938" y="938773"/>
            <a:ext cx="6103916" cy="523220"/>
          </a:xfrm>
          <a:prstGeom prst="rect">
            <a:avLst/>
          </a:prstGeom>
          <a:noFill/>
        </p:spPr>
        <p:txBody>
          <a:bodyPr wrap="square">
            <a:spAutoFit/>
          </a:bodyPr>
          <a:lstStyle/>
          <a:p>
            <a:pPr marL="0" marR="0" algn="ctr">
              <a:spcBef>
                <a:spcPts val="0"/>
              </a:spcBef>
              <a:spcAft>
                <a:spcPts val="0"/>
              </a:spcAft>
            </a:pPr>
            <a:r>
              <a:rPr lang="es-ES" sz="2800" b="1" kern="100" dirty="0">
                <a:effectLst/>
                <a:latin typeface="+mj-lt"/>
                <a:ea typeface="Calibri" panose="020F0502020204030204" pitchFamily="34" charset="0"/>
                <a:cs typeface="Times New Roman" panose="02020603050405020304" pitchFamily="18" charset="0"/>
              </a:rPr>
              <a:t>Conclusión:</a:t>
            </a:r>
            <a:endParaRPr lang="en-US" sz="2800" kern="100" dirty="0">
              <a:effectLst/>
              <a:latin typeface="+mj-lt"/>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C47225AF-A46C-57DB-AAFB-5327DADF018D}"/>
              </a:ext>
            </a:extLst>
          </p:cNvPr>
          <p:cNvSpPr txBox="1"/>
          <p:nvPr/>
        </p:nvSpPr>
        <p:spPr>
          <a:xfrm>
            <a:off x="926275" y="1905506"/>
            <a:ext cx="9037122" cy="3416320"/>
          </a:xfrm>
          <a:prstGeom prst="rect">
            <a:avLst/>
          </a:prstGeom>
          <a:noFill/>
        </p:spPr>
        <p:txBody>
          <a:bodyPr wrap="square">
            <a:spAutoFit/>
          </a:bodyPr>
          <a:lstStyle/>
          <a:p>
            <a:pPr marL="342900" marR="0" indent="-342900">
              <a:spcBef>
                <a:spcPts val="0"/>
              </a:spcBef>
              <a:spcAft>
                <a:spcPts val="0"/>
              </a:spcAft>
              <a:buFont typeface="Wingdings" pitchFamily="2" charset="2"/>
              <a:buChar char="Ø"/>
            </a:pPr>
            <a:r>
              <a:rPr lang="es-ES" sz="2400" kern="100" dirty="0">
                <a:effectLst/>
                <a:latin typeface="Calibri" panose="020F0502020204030204" pitchFamily="34" charset="0"/>
                <a:ea typeface="Calibri" panose="020F0502020204030204" pitchFamily="34" charset="0"/>
                <a:cs typeface="Times New Roman" panose="02020603050405020304" pitchFamily="18" charset="0"/>
              </a:rPr>
              <a:t>Con aprendices orales, en lugar de enseñar las verdades bíblicas básicas en forma analítica con listas doctrinales, presentamos las historias que enseñan los atributos de Dios, la condición del hombre, el problema del pecado, y acerca de Jesucristo y la salvación.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endParaRPr lang="es-E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R="0">
              <a:spcBef>
                <a:spcPts val="0"/>
              </a:spcBef>
              <a:spcAft>
                <a:spcPts val="0"/>
              </a:spcAft>
            </a:pPr>
            <a:r>
              <a:rPr lang="es-ES"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spcBef>
                <a:spcPts val="0"/>
              </a:spcBef>
              <a:spcAft>
                <a:spcPts val="0"/>
              </a:spcAft>
              <a:buFont typeface="Wingdings" pitchFamily="2" charset="2"/>
              <a:buChar char="Ø"/>
            </a:pPr>
            <a:r>
              <a:rPr lang="es-ES" sz="2400" kern="100" dirty="0">
                <a:effectLst/>
                <a:latin typeface="Calibri" panose="020F0502020204030204" pitchFamily="34" charset="0"/>
                <a:ea typeface="Calibri" panose="020F0502020204030204" pitchFamily="34" charset="0"/>
                <a:cs typeface="Times New Roman" panose="02020603050405020304" pitchFamily="18" charset="0"/>
              </a:rPr>
              <a:t>Así, lo que aprenden llegará no solamente a un entendimiento cognitivo, sino que también entrará al corazón y puede llevar a una verdadera transformación (cosmovisión).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0563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2800" b="1" dirty="0"/>
              <a:t>Es necesario tener un buen entendimiento de las escrituras en su forma cronológica.</a:t>
            </a:r>
            <a:endParaRPr lang="en-US" sz="2800" dirty="0"/>
          </a:p>
        </p:txBody>
      </p:sp>
      <p:sp>
        <p:nvSpPr>
          <p:cNvPr id="3" name="Marcador de contenido 2"/>
          <p:cNvSpPr>
            <a:spLocks noGrp="1"/>
          </p:cNvSpPr>
          <p:nvPr>
            <p:ph idx="1"/>
          </p:nvPr>
        </p:nvSpPr>
        <p:spPr>
          <a:xfrm>
            <a:off x="677333" y="1804017"/>
            <a:ext cx="9321689" cy="4549281"/>
          </a:xfrm>
        </p:spPr>
        <p:txBody>
          <a:bodyPr>
            <a:normAutofit fontScale="92500" lnSpcReduction="10000"/>
          </a:bodyPr>
          <a:lstStyle/>
          <a:p>
            <a:pPr lvl="0"/>
            <a:r>
              <a:rPr lang="es-ES" sz="2200" dirty="0"/>
              <a:t>La narración cronológica evita una comprensión fragmentada de la gran historia de Dios. La Biblia es una sola historia, desde Génesis hasta Apocalipsis.</a:t>
            </a:r>
            <a:endParaRPr lang="en-US" sz="2200" dirty="0"/>
          </a:p>
          <a:p>
            <a:pPr marL="0" indent="0">
              <a:buNone/>
            </a:pPr>
            <a:r>
              <a:rPr lang="es-ES" sz="2200" dirty="0"/>
              <a:t> </a:t>
            </a:r>
            <a:endParaRPr lang="en-US" sz="2200" dirty="0"/>
          </a:p>
          <a:p>
            <a:pPr lvl="0"/>
            <a:r>
              <a:rPr lang="es-ES" sz="2200" dirty="0"/>
              <a:t>Las historias del AT son fundamentales para entender la culminación del plan de Dios en el NT con la venida del prometido de Dios.</a:t>
            </a:r>
            <a:endParaRPr lang="en-US" sz="2200" dirty="0"/>
          </a:p>
          <a:p>
            <a:pPr marL="0" indent="0">
              <a:buNone/>
            </a:pPr>
            <a:endParaRPr lang="en-US" sz="2200" dirty="0"/>
          </a:p>
          <a:p>
            <a:pPr lvl="0"/>
            <a:r>
              <a:rPr lang="es-ES" sz="2200" dirty="0"/>
              <a:t>La mayoría de los recién convertidos no tiene base bíblica, y muchos que llevan tiempo en la iglesia no conocen bien las historias del AT en forma secuencial.</a:t>
            </a:r>
            <a:endParaRPr lang="en-US" sz="2200" dirty="0"/>
          </a:p>
          <a:p>
            <a:pPr marL="0" indent="0">
              <a:buNone/>
            </a:pPr>
            <a:endParaRPr lang="en-US" sz="2200" dirty="0"/>
          </a:p>
          <a:p>
            <a:pPr lvl="0"/>
            <a:r>
              <a:rPr lang="es-ES" sz="2200" dirty="0"/>
              <a:t>Aunque se puede enseñar por temas, siempre debemos relacionar las historias con la gran historia (meta-narrativa).</a:t>
            </a:r>
            <a:endParaRPr lang="en-US" sz="2200" dirty="0"/>
          </a:p>
          <a:p>
            <a:endParaRPr lang="es-CO" dirty="0"/>
          </a:p>
        </p:txBody>
      </p:sp>
    </p:spTree>
    <p:extLst>
      <p:ext uri="{BB962C8B-B14F-4D97-AF65-F5344CB8AC3E}">
        <p14:creationId xmlns:p14="http://schemas.microsoft.com/office/powerpoint/2010/main" val="3756543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sz="2800" b="1" kern="100" dirty="0">
                <a:effectLst/>
                <a:ea typeface="Calibri" panose="020F0502020204030204" pitchFamily="34" charset="0"/>
                <a:cs typeface="Times New Roman" panose="02020603050405020304" pitchFamily="18" charset="0"/>
              </a:rPr>
              <a:t>Es necesario entender las verdades bíblicas básicas que conducen a la salvación.</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sp>
        <p:nvSpPr>
          <p:cNvPr id="3" name="Marcador de contenido 2"/>
          <p:cNvSpPr>
            <a:spLocks noGrp="1"/>
          </p:cNvSpPr>
          <p:nvPr>
            <p:ph idx="1"/>
          </p:nvPr>
        </p:nvSpPr>
        <p:spPr>
          <a:xfrm>
            <a:off x="677333" y="1804018"/>
            <a:ext cx="9226687" cy="4444382"/>
          </a:xfrm>
        </p:spPr>
        <p:txBody>
          <a:bodyPr>
            <a:normAutofit/>
          </a:bodyPr>
          <a:lstStyle/>
          <a:p>
            <a:pPr lvl="0"/>
            <a:r>
              <a:rPr lang="es-ES" sz="2000" dirty="0"/>
              <a:t>Hay verdades bíblicas que cada uno debe aprender para entender su estado de pecador ante Dios, el amor de Dios hacia el individuo, y lo que Dios ha hecho por él en Cristo Jesús.</a:t>
            </a:r>
            <a:endParaRPr lang="en-US" sz="2000" dirty="0"/>
          </a:p>
          <a:p>
            <a:pPr marL="0" indent="0">
              <a:buNone/>
            </a:pPr>
            <a:endParaRPr lang="en-US" sz="2000" dirty="0"/>
          </a:p>
          <a:p>
            <a:pPr lvl="0"/>
            <a:r>
              <a:rPr lang="es-ES" sz="2000" dirty="0"/>
              <a:t>Las verdades bíblicas se entienden mejor dentro del contexto de la gran historia de Dios. Las historias del AT llevan a una comprensión de las historias del NT.</a:t>
            </a:r>
            <a:endParaRPr lang="en-US" sz="2000" dirty="0"/>
          </a:p>
          <a:p>
            <a:pPr marL="0" indent="0">
              <a:buNone/>
            </a:pPr>
            <a:endParaRPr lang="en-US" sz="2000" dirty="0"/>
          </a:p>
          <a:p>
            <a:pPr lvl="0"/>
            <a:r>
              <a:rPr lang="es-ES" sz="2000" dirty="0"/>
              <a:t>Se puede aprender las verdades bíblicas a través de las historias bíblicas (método narrativo) en lugar de la forma analítica (con listas y resúmenes) del pensamiento occidental.</a:t>
            </a:r>
            <a:endParaRPr lang="en-US" sz="2000" dirty="0"/>
          </a:p>
          <a:p>
            <a:pPr lvl="0"/>
            <a:endParaRPr lang="en-US" sz="2000" dirty="0"/>
          </a:p>
        </p:txBody>
      </p:sp>
    </p:spTree>
    <p:extLst>
      <p:ext uri="{BB962C8B-B14F-4D97-AF65-F5344CB8AC3E}">
        <p14:creationId xmlns:p14="http://schemas.microsoft.com/office/powerpoint/2010/main" val="392671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779362"/>
          </a:xfrm>
        </p:spPr>
        <p:txBody>
          <a:bodyPr>
            <a:normAutofit/>
          </a:bodyPr>
          <a:lstStyle/>
          <a:p>
            <a:pPr algn="ctr"/>
            <a:r>
              <a:rPr lang="en-US" sz="2800" dirty="0" err="1"/>
              <a:t>Ejemplo</a:t>
            </a:r>
            <a:endParaRPr lang="en-US" sz="2800" dirty="0"/>
          </a:p>
        </p:txBody>
      </p:sp>
      <p:sp>
        <p:nvSpPr>
          <p:cNvPr id="3" name="Marcador de contenido 2"/>
          <p:cNvSpPr>
            <a:spLocks noGrp="1"/>
          </p:cNvSpPr>
          <p:nvPr>
            <p:ph idx="1"/>
          </p:nvPr>
        </p:nvSpPr>
        <p:spPr>
          <a:xfrm>
            <a:off x="729635" y="1203768"/>
            <a:ext cx="8596668" cy="2847371"/>
          </a:xfrm>
        </p:spPr>
        <p:txBody>
          <a:bodyPr>
            <a:normAutofit fontScale="92500" lnSpcReduction="20000"/>
          </a:bodyPr>
          <a:lstStyle/>
          <a:p>
            <a:pPr marL="0" indent="0">
              <a:buNone/>
            </a:pPr>
            <a:endParaRPr lang="en-US" dirty="0"/>
          </a:p>
          <a:p>
            <a:pPr lvl="0"/>
            <a:r>
              <a:rPr lang="es-ES" sz="2200" dirty="0"/>
              <a:t>Piensen en el versículo Juan 3:16</a:t>
            </a:r>
          </a:p>
          <a:p>
            <a:pPr lvl="0"/>
            <a:endParaRPr lang="en-US" sz="2200" dirty="0"/>
          </a:p>
          <a:p>
            <a:pPr marL="0" indent="0">
              <a:buNone/>
            </a:pPr>
            <a:r>
              <a:rPr lang="es-ES" sz="2200" dirty="0"/>
              <a:t>“Porque tanto amó Dios al mundo que dio a su Hijo único, para que todo el que cree en él no se pierda, sino que tenga vida eterna.”</a:t>
            </a:r>
            <a:endParaRPr lang="en-US" sz="2200" dirty="0"/>
          </a:p>
          <a:p>
            <a:pPr marL="0" indent="0">
              <a:buNone/>
            </a:pPr>
            <a:r>
              <a:rPr lang="es-ES" sz="2200" dirty="0"/>
              <a:t> </a:t>
            </a:r>
            <a:endParaRPr lang="en-US" sz="2200" dirty="0"/>
          </a:p>
          <a:p>
            <a:pPr lvl="0"/>
            <a:r>
              <a:rPr lang="es-ES" sz="2200" dirty="0"/>
              <a:t>¿Qué es necesario para entender las verdades expresadas en este versículo?</a:t>
            </a:r>
            <a:endParaRPr lang="en-US" sz="2200" dirty="0"/>
          </a:p>
          <a:p>
            <a:pPr marL="0" indent="0">
              <a:buNone/>
            </a:pPr>
            <a:endParaRPr lang="en-US" dirty="0"/>
          </a:p>
          <a:p>
            <a:pPr lvl="0"/>
            <a:endParaRPr lang="en-US" dirty="0"/>
          </a:p>
        </p:txBody>
      </p:sp>
      <p:pic>
        <p:nvPicPr>
          <p:cNvPr id="4" name="Picture 3">
            <a:extLst>
              <a:ext uri="{FF2B5EF4-FFF2-40B4-BE49-F238E27FC236}">
                <a16:creationId xmlns:a16="http://schemas.microsoft.com/office/drawing/2014/main" id="{59F0270F-5F86-0861-3A83-183E6DAF853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8891" y="4051139"/>
            <a:ext cx="3221363" cy="2397879"/>
          </a:xfrm>
          <a:prstGeom prst="rect">
            <a:avLst/>
          </a:prstGeom>
          <a:noFill/>
          <a:ln>
            <a:noFill/>
          </a:ln>
          <a:effectLst/>
        </p:spPr>
      </p:pic>
    </p:spTree>
    <p:extLst>
      <p:ext uri="{BB962C8B-B14F-4D97-AF65-F5344CB8AC3E}">
        <p14:creationId xmlns:p14="http://schemas.microsoft.com/office/powerpoint/2010/main" val="334511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39643" y="2662111"/>
            <a:ext cx="7766936" cy="1646302"/>
          </a:xfrm>
        </p:spPr>
        <p:txBody>
          <a:bodyPr/>
          <a:lstStyle/>
          <a:p>
            <a:pPr algn="ctr"/>
            <a:br>
              <a:rPr lang="es-CO" dirty="0"/>
            </a:br>
            <a:endParaRPr lang="es-CO" dirty="0"/>
          </a:p>
        </p:txBody>
      </p:sp>
      <p:sp>
        <p:nvSpPr>
          <p:cNvPr id="5" name="TextBox 4">
            <a:extLst>
              <a:ext uri="{FF2B5EF4-FFF2-40B4-BE49-F238E27FC236}">
                <a16:creationId xmlns:a16="http://schemas.microsoft.com/office/drawing/2014/main" id="{CB356B3D-3D3C-C056-9542-D3D6F27053C3}"/>
              </a:ext>
            </a:extLst>
          </p:cNvPr>
          <p:cNvSpPr txBox="1"/>
          <p:nvPr/>
        </p:nvSpPr>
        <p:spPr>
          <a:xfrm>
            <a:off x="1539433" y="1574158"/>
            <a:ext cx="7610354" cy="2800767"/>
          </a:xfrm>
          <a:prstGeom prst="rect">
            <a:avLst/>
          </a:prstGeom>
          <a:noFill/>
        </p:spPr>
        <p:txBody>
          <a:bodyPr wrap="square">
            <a:spAutoFit/>
          </a:bodyPr>
          <a:lstStyle/>
          <a:p>
            <a:pPr marL="0" marR="0" algn="ctr">
              <a:spcBef>
                <a:spcPts val="0"/>
              </a:spcBef>
              <a:spcAft>
                <a:spcPts val="0"/>
              </a:spcAft>
            </a:pPr>
            <a:r>
              <a:rPr lang="es-ES" sz="2800" b="1" kern="100" dirty="0">
                <a:effectLst/>
                <a:latin typeface="+mj-lt"/>
                <a:ea typeface="Calibri" panose="020F0502020204030204" pitchFamily="34" charset="0"/>
                <a:cs typeface="Times New Roman" panose="02020603050405020304" pitchFamily="18" charset="0"/>
              </a:rPr>
              <a:t>Verdades bíblicas básicas:</a:t>
            </a:r>
            <a:endParaRPr lang="en-US" sz="2800" kern="100" dirty="0">
              <a:effectLst/>
              <a:latin typeface="+mj-lt"/>
              <a:ea typeface="Calibri" panose="020F0502020204030204" pitchFamily="34" charset="0"/>
              <a:cs typeface="Times New Roman" panose="02020603050405020304" pitchFamily="18" charset="0"/>
            </a:endParaRPr>
          </a:p>
          <a:p>
            <a:pPr marL="0" marR="0" algn="ctr">
              <a:spcBef>
                <a:spcPts val="0"/>
              </a:spcBef>
              <a:spcAft>
                <a:spcPts val="0"/>
              </a:spcAft>
            </a:pPr>
            <a:endParaRPr lang="es-E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s-E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kern="100" dirty="0">
              <a:effectLst/>
              <a:latin typeface="+mj-lt"/>
              <a:ea typeface="Calibri" panose="020F0502020204030204" pitchFamily="34" charset="0"/>
              <a:cs typeface="Times New Roman" panose="02020603050405020304" pitchFamily="18" charset="0"/>
            </a:endParaRPr>
          </a:p>
          <a:p>
            <a:pPr marL="0" marR="0" algn="ctr">
              <a:spcBef>
                <a:spcPts val="0"/>
              </a:spcBef>
              <a:spcAft>
                <a:spcPts val="0"/>
              </a:spcAft>
            </a:pPr>
            <a:r>
              <a:rPr lang="es-ES" sz="2800" kern="100" dirty="0">
                <a:effectLst/>
                <a:ea typeface="Calibri" panose="020F0502020204030204" pitchFamily="34" charset="0"/>
                <a:cs typeface="Times New Roman" panose="02020603050405020304" pitchFamily="18" charset="0"/>
              </a:rPr>
              <a:t>Piensen: </a:t>
            </a:r>
          </a:p>
          <a:p>
            <a:pPr marL="0" marR="0" algn="ctr">
              <a:spcBef>
                <a:spcPts val="0"/>
              </a:spcBef>
              <a:spcAft>
                <a:spcPts val="0"/>
              </a:spcAft>
            </a:pPr>
            <a:endParaRPr lang="es-ES" sz="2800" kern="100" dirty="0">
              <a:effectLst/>
              <a:ea typeface="Calibri" panose="020F0502020204030204" pitchFamily="34" charset="0"/>
              <a:cs typeface="Times New Roman" panose="02020603050405020304" pitchFamily="18" charset="0"/>
            </a:endParaRPr>
          </a:p>
          <a:p>
            <a:pPr marL="0" marR="0" algn="ctr">
              <a:spcBef>
                <a:spcPts val="0"/>
              </a:spcBef>
              <a:spcAft>
                <a:spcPts val="0"/>
              </a:spcAft>
            </a:pPr>
            <a:r>
              <a:rPr lang="es-ES" sz="2800" kern="100" dirty="0">
                <a:effectLst/>
                <a:ea typeface="Calibri" panose="020F0502020204030204" pitchFamily="34" charset="0"/>
                <a:cs typeface="Times New Roman" panose="02020603050405020304" pitchFamily="18" charset="0"/>
              </a:rPr>
              <a:t>¿Cuáles historias enseñan estas verdades? </a:t>
            </a:r>
            <a:endParaRPr lang="en-US" sz="2800" kern="100" dirty="0">
              <a:effectLst/>
              <a:ea typeface="Calibri" panose="020F0502020204030204" pitchFamily="34" charset="0"/>
              <a:cs typeface="Times New Roman" panose="02020603050405020304" pitchFamily="18" charset="0"/>
            </a:endParaRPr>
          </a:p>
          <a:p>
            <a:pPr marL="0" marR="0">
              <a:spcBef>
                <a:spcPts val="0"/>
              </a:spcBef>
              <a:spcAft>
                <a:spcPts val="0"/>
              </a:spcAft>
            </a:pPr>
            <a:r>
              <a:rPr lang="es-ES" sz="2800" b="1" kern="100" dirty="0">
                <a:effectLst/>
                <a:ea typeface="Calibri" panose="020F0502020204030204" pitchFamily="34" charset="0"/>
                <a:cs typeface="Times New Roman" panose="02020603050405020304" pitchFamily="18" charset="0"/>
              </a:rPr>
              <a:t> </a:t>
            </a:r>
            <a:endParaRPr lang="en-US" sz="28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64244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39643" y="2662111"/>
            <a:ext cx="7766936" cy="1646302"/>
          </a:xfrm>
        </p:spPr>
        <p:txBody>
          <a:bodyPr/>
          <a:lstStyle/>
          <a:p>
            <a:pPr algn="ctr"/>
            <a:br>
              <a:rPr lang="es-CO" dirty="0"/>
            </a:br>
            <a:endParaRPr lang="es-CO" dirty="0"/>
          </a:p>
        </p:txBody>
      </p:sp>
      <p:sp>
        <p:nvSpPr>
          <p:cNvPr id="5" name="TextBox 4">
            <a:extLst>
              <a:ext uri="{FF2B5EF4-FFF2-40B4-BE49-F238E27FC236}">
                <a16:creationId xmlns:a16="http://schemas.microsoft.com/office/drawing/2014/main" id="{CB356B3D-3D3C-C056-9542-D3D6F27053C3}"/>
              </a:ext>
            </a:extLst>
          </p:cNvPr>
          <p:cNvSpPr txBox="1"/>
          <p:nvPr/>
        </p:nvSpPr>
        <p:spPr>
          <a:xfrm>
            <a:off x="926210" y="381158"/>
            <a:ext cx="7610354" cy="400110"/>
          </a:xfrm>
          <a:prstGeom prst="rect">
            <a:avLst/>
          </a:prstGeom>
          <a:noFill/>
        </p:spPr>
        <p:txBody>
          <a:bodyPr wrap="square">
            <a:spAutoFit/>
          </a:bodyPr>
          <a:lstStyle/>
          <a:p>
            <a:pPr marL="0" marR="0">
              <a:spcBef>
                <a:spcPts val="0"/>
              </a:spcBef>
              <a:spcAft>
                <a:spcPts val="0"/>
              </a:spcAft>
            </a:pPr>
            <a:r>
              <a:rPr lang="es-ES" sz="2000" b="1" kern="100" dirty="0">
                <a:effectLst/>
                <a:latin typeface="+mj-lt"/>
                <a:ea typeface="Calibri" panose="020F0502020204030204" pitchFamily="34" charset="0"/>
                <a:cs typeface="Times New Roman" panose="02020603050405020304" pitchFamily="18" charset="0"/>
              </a:rPr>
              <a:t>Verdades bíblicas básicas:</a:t>
            </a:r>
            <a:r>
              <a:rPr lang="es-E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kern="100" dirty="0">
              <a:effectLst/>
              <a:latin typeface="+mj-l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E0C5B40B-3471-F8B9-57FB-72BECDF45CEE}"/>
              </a:ext>
            </a:extLst>
          </p:cNvPr>
          <p:cNvSpPr txBox="1"/>
          <p:nvPr/>
        </p:nvSpPr>
        <p:spPr>
          <a:xfrm>
            <a:off x="819397" y="997527"/>
            <a:ext cx="9393382" cy="5759718"/>
          </a:xfrm>
          <a:prstGeom prst="rect">
            <a:avLst/>
          </a:prstGeom>
          <a:noFill/>
        </p:spPr>
        <p:txBody>
          <a:bodyPr wrap="square">
            <a:spAutoFit/>
          </a:bodyPr>
          <a:lstStyle/>
          <a:p>
            <a:pPr marL="0" marR="0" algn="ctr">
              <a:spcBef>
                <a:spcPts val="0"/>
              </a:spcBef>
              <a:spcAft>
                <a:spcPts val="0"/>
              </a:spcAft>
            </a:pPr>
            <a:r>
              <a:rPr lang="es-ES" sz="2400" b="1" kern="100" dirty="0">
                <a:effectLst/>
                <a:latin typeface="Calibri" panose="020F0502020204030204" pitchFamily="34" charset="0"/>
                <a:ea typeface="Calibri" panose="020F0502020204030204" pitchFamily="34" charset="0"/>
                <a:cs typeface="Times New Roman" panose="02020603050405020304" pitchFamily="18" charset="0"/>
              </a:rPr>
              <a:t>¿Qué necesitan saber sobre Dios?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s-ES"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Dios es todopoderoso, creador, supremo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Dios es espíritu</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Dios es santo y justo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Dios ama al hombre y quiere tener comunión con cada persona que ha creado.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Dios es omnisciente, todo lo ve, y está siempre presente.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Dios odia el pecado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Dios es justo--castiga el pecado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Dios cumple sus promesas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1538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39643" y="2662111"/>
            <a:ext cx="7766936" cy="1646302"/>
          </a:xfrm>
        </p:spPr>
        <p:txBody>
          <a:bodyPr/>
          <a:lstStyle/>
          <a:p>
            <a:pPr algn="ctr"/>
            <a:br>
              <a:rPr lang="es-CO" dirty="0"/>
            </a:br>
            <a:endParaRPr lang="es-CO" dirty="0"/>
          </a:p>
        </p:txBody>
      </p:sp>
      <p:sp>
        <p:nvSpPr>
          <p:cNvPr id="5" name="TextBox 4">
            <a:extLst>
              <a:ext uri="{FF2B5EF4-FFF2-40B4-BE49-F238E27FC236}">
                <a16:creationId xmlns:a16="http://schemas.microsoft.com/office/drawing/2014/main" id="{CB356B3D-3D3C-C056-9542-D3D6F27053C3}"/>
              </a:ext>
            </a:extLst>
          </p:cNvPr>
          <p:cNvSpPr txBox="1"/>
          <p:nvPr/>
        </p:nvSpPr>
        <p:spPr>
          <a:xfrm>
            <a:off x="841353" y="428660"/>
            <a:ext cx="8215930" cy="400110"/>
          </a:xfrm>
          <a:prstGeom prst="rect">
            <a:avLst/>
          </a:prstGeom>
          <a:noFill/>
        </p:spPr>
        <p:txBody>
          <a:bodyPr wrap="square">
            <a:spAutoFit/>
          </a:bodyPr>
          <a:lstStyle/>
          <a:p>
            <a:pPr marL="0" marR="0">
              <a:spcBef>
                <a:spcPts val="0"/>
              </a:spcBef>
              <a:spcAft>
                <a:spcPts val="0"/>
              </a:spcAft>
            </a:pPr>
            <a:r>
              <a:rPr lang="es-ES" sz="2000" b="1" kern="100" dirty="0">
                <a:effectLst/>
                <a:latin typeface="+mj-lt"/>
                <a:ea typeface="Calibri" panose="020F0502020204030204" pitchFamily="34" charset="0"/>
                <a:cs typeface="Times New Roman" panose="02020603050405020304" pitchFamily="18" charset="0"/>
              </a:rPr>
              <a:t>Verdades bíblicas básicas:</a:t>
            </a:r>
            <a:r>
              <a:rPr lang="es-E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kern="100" dirty="0">
              <a:effectLst/>
              <a:latin typeface="+mj-l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1CC65BC3-6483-83E0-643C-BDDEBFE9E34F}"/>
              </a:ext>
            </a:extLst>
          </p:cNvPr>
          <p:cNvSpPr txBox="1"/>
          <p:nvPr/>
        </p:nvSpPr>
        <p:spPr>
          <a:xfrm>
            <a:off x="890649" y="1080656"/>
            <a:ext cx="9037122" cy="4247317"/>
          </a:xfrm>
          <a:prstGeom prst="rect">
            <a:avLst/>
          </a:prstGeom>
          <a:noFill/>
        </p:spPr>
        <p:txBody>
          <a:bodyPr wrap="square">
            <a:spAutoFit/>
          </a:bodyPr>
          <a:lstStyle/>
          <a:p>
            <a:pPr marL="0" marR="0" algn="ctr">
              <a:lnSpc>
                <a:spcPct val="150000"/>
              </a:lnSpc>
              <a:spcBef>
                <a:spcPts val="0"/>
              </a:spcBef>
              <a:spcAft>
                <a:spcPts val="0"/>
              </a:spcAft>
            </a:pPr>
            <a:r>
              <a:rPr lang="es-ES" sz="2400" b="1" kern="100" dirty="0">
                <a:effectLst/>
                <a:latin typeface="Calibri" panose="020F0502020204030204" pitchFamily="34" charset="0"/>
                <a:ea typeface="Calibri" panose="020F0502020204030204" pitchFamily="34" charset="0"/>
                <a:cs typeface="Times New Roman" panose="02020603050405020304" pitchFamily="18" charset="0"/>
              </a:rPr>
              <a:t>¿Qué necesitan saber acerca del hombre?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s-ES"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El hombre es creado y amado por Dios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El hombre tiene una sola vida y tiene un propósito para su vida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El hombre es pecador y está separado de Dios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ES" sz="2400" kern="100" dirty="0">
                <a:effectLst/>
                <a:latin typeface="Calibri" panose="020F0502020204030204" pitchFamily="34" charset="0"/>
                <a:ea typeface="Calibri" panose="020F0502020204030204" pitchFamily="34" charset="0"/>
                <a:cs typeface="Times New Roman" panose="02020603050405020304" pitchFamily="18" charset="0"/>
              </a:rPr>
              <a:t>El hombre tiene un solo destino al morir, o a la vida eterna o al castigo eterno.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s-E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874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39643" y="2662111"/>
            <a:ext cx="7766936" cy="1646302"/>
          </a:xfrm>
        </p:spPr>
        <p:txBody>
          <a:bodyPr/>
          <a:lstStyle/>
          <a:p>
            <a:pPr algn="ctr"/>
            <a:br>
              <a:rPr lang="es-CO" dirty="0"/>
            </a:br>
            <a:endParaRPr lang="es-CO" dirty="0"/>
          </a:p>
        </p:txBody>
      </p:sp>
      <p:sp>
        <p:nvSpPr>
          <p:cNvPr id="5" name="TextBox 4">
            <a:extLst>
              <a:ext uri="{FF2B5EF4-FFF2-40B4-BE49-F238E27FC236}">
                <a16:creationId xmlns:a16="http://schemas.microsoft.com/office/drawing/2014/main" id="{CB356B3D-3D3C-C056-9542-D3D6F27053C3}"/>
              </a:ext>
            </a:extLst>
          </p:cNvPr>
          <p:cNvSpPr txBox="1"/>
          <p:nvPr/>
        </p:nvSpPr>
        <p:spPr>
          <a:xfrm>
            <a:off x="914334" y="374376"/>
            <a:ext cx="7610354" cy="400110"/>
          </a:xfrm>
          <a:prstGeom prst="rect">
            <a:avLst/>
          </a:prstGeom>
          <a:noFill/>
        </p:spPr>
        <p:txBody>
          <a:bodyPr wrap="square">
            <a:spAutoFit/>
          </a:bodyPr>
          <a:lstStyle/>
          <a:p>
            <a:pPr marL="0" marR="0">
              <a:spcBef>
                <a:spcPts val="0"/>
              </a:spcBef>
              <a:spcAft>
                <a:spcPts val="0"/>
              </a:spcAft>
            </a:pPr>
            <a:r>
              <a:rPr lang="es-ES" sz="2000" b="1" kern="100" dirty="0">
                <a:effectLst/>
                <a:latin typeface="+mj-lt"/>
                <a:ea typeface="Calibri" panose="020F0502020204030204" pitchFamily="34" charset="0"/>
                <a:cs typeface="Times New Roman" panose="02020603050405020304" pitchFamily="18" charset="0"/>
              </a:rPr>
              <a:t>Verdades bíblicas básicas:</a:t>
            </a:r>
            <a:r>
              <a:rPr lang="es-E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kern="100" dirty="0">
              <a:effectLst/>
              <a:latin typeface="+mj-l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BE3DA68-2876-D4F8-5ACB-A5E60F2E1120}"/>
              </a:ext>
            </a:extLst>
          </p:cNvPr>
          <p:cNvSpPr txBox="1"/>
          <p:nvPr/>
        </p:nvSpPr>
        <p:spPr>
          <a:xfrm>
            <a:off x="997528" y="1112092"/>
            <a:ext cx="8918368" cy="4801314"/>
          </a:xfrm>
          <a:prstGeom prst="rect">
            <a:avLst/>
          </a:prstGeom>
          <a:noFill/>
        </p:spPr>
        <p:txBody>
          <a:bodyPr wrap="square">
            <a:spAutoFit/>
          </a:bodyPr>
          <a:lstStyle/>
          <a:p>
            <a:pPr marL="0" marR="0" algn="ctr">
              <a:lnSpc>
                <a:spcPct val="150000"/>
              </a:lnSpc>
              <a:spcBef>
                <a:spcPts val="0"/>
              </a:spcBef>
              <a:spcAft>
                <a:spcPts val="0"/>
              </a:spcAf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a:t>
            </a:r>
            <a:r>
              <a:rPr lang="es-PE" sz="2400" b="1" kern="100" dirty="0">
                <a:effectLst/>
                <a:latin typeface="Calibri" panose="020F0502020204030204" pitchFamily="34" charset="0"/>
                <a:ea typeface="Calibri" panose="020F0502020204030204" pitchFamily="34" charset="0"/>
                <a:cs typeface="Times New Roman" panose="02020603050405020304" pitchFamily="18" charset="0"/>
              </a:rPr>
              <a:t>Qué necesita saber acerca del pecado?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El pecado es rebelión personal contra Dios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El pecado separa al hombre de Dios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Todos han pecado y son personalmente responsables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El pecado debe ser castigado o perdonado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El pecado puede ser perdonado solo a través de un sacrificio de sangre, un sustituto.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s-E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2166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39643" y="2662111"/>
            <a:ext cx="7766936" cy="1646302"/>
          </a:xfrm>
        </p:spPr>
        <p:txBody>
          <a:bodyPr/>
          <a:lstStyle/>
          <a:p>
            <a:pPr algn="ctr"/>
            <a:br>
              <a:rPr lang="es-CO" dirty="0"/>
            </a:br>
            <a:endParaRPr lang="es-CO" dirty="0"/>
          </a:p>
        </p:txBody>
      </p:sp>
      <p:sp>
        <p:nvSpPr>
          <p:cNvPr id="5" name="TextBox 4">
            <a:extLst>
              <a:ext uri="{FF2B5EF4-FFF2-40B4-BE49-F238E27FC236}">
                <a16:creationId xmlns:a16="http://schemas.microsoft.com/office/drawing/2014/main" id="{CB356B3D-3D3C-C056-9542-D3D6F27053C3}"/>
              </a:ext>
            </a:extLst>
          </p:cNvPr>
          <p:cNvSpPr txBox="1"/>
          <p:nvPr/>
        </p:nvSpPr>
        <p:spPr>
          <a:xfrm>
            <a:off x="1160585" y="381159"/>
            <a:ext cx="7610354" cy="400110"/>
          </a:xfrm>
          <a:prstGeom prst="rect">
            <a:avLst/>
          </a:prstGeom>
          <a:noFill/>
        </p:spPr>
        <p:txBody>
          <a:bodyPr wrap="square">
            <a:spAutoFit/>
          </a:bodyPr>
          <a:lstStyle/>
          <a:p>
            <a:pPr marL="0" marR="0">
              <a:spcBef>
                <a:spcPts val="0"/>
              </a:spcBef>
              <a:spcAft>
                <a:spcPts val="0"/>
              </a:spcAft>
            </a:pPr>
            <a:r>
              <a:rPr lang="es-ES" sz="2000" b="1" kern="100" dirty="0">
                <a:effectLst/>
                <a:latin typeface="+mj-lt"/>
                <a:ea typeface="Calibri" panose="020F0502020204030204" pitchFamily="34" charset="0"/>
                <a:cs typeface="Times New Roman" panose="02020603050405020304" pitchFamily="18" charset="0"/>
              </a:rPr>
              <a:t>Verdades bíblicas básicas:</a:t>
            </a:r>
            <a:r>
              <a:rPr lang="es-E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000" kern="100" dirty="0">
              <a:effectLst/>
              <a:latin typeface="+mj-lt"/>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63AE7C6F-942A-78F2-8BC8-B2D23EC0896A}"/>
              </a:ext>
            </a:extLst>
          </p:cNvPr>
          <p:cNvSpPr txBox="1"/>
          <p:nvPr/>
        </p:nvSpPr>
        <p:spPr>
          <a:xfrm>
            <a:off x="1160585" y="1219200"/>
            <a:ext cx="8932984" cy="4467057"/>
          </a:xfrm>
          <a:prstGeom prst="rect">
            <a:avLst/>
          </a:prstGeom>
          <a:noFill/>
        </p:spPr>
        <p:txBody>
          <a:bodyPr wrap="square" rtlCol="0">
            <a:spAutoFit/>
          </a:bodyPr>
          <a:lstStyle/>
          <a:p>
            <a:pPr marL="0" marR="0" algn="ctr">
              <a:lnSpc>
                <a:spcPct val="150000"/>
              </a:lnSpc>
              <a:spcBef>
                <a:spcPts val="0"/>
              </a:spcBef>
              <a:spcAft>
                <a:spcPts val="0"/>
              </a:spcAft>
            </a:pPr>
            <a:r>
              <a:rPr lang="es-ES" sz="2400" b="1" kern="100" dirty="0">
                <a:effectLst/>
                <a:latin typeface="Calibri" panose="020F0502020204030204" pitchFamily="34" charset="0"/>
                <a:ea typeface="Calibri" panose="020F0502020204030204" pitchFamily="34" charset="0"/>
                <a:cs typeface="Times New Roman" panose="02020603050405020304" pitchFamily="18" charset="0"/>
              </a:rPr>
              <a:t>¿Qué necesitan saber acerca de Jesucristo y la salvación?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50000"/>
              </a:lnSpc>
              <a:spcBef>
                <a:spcPts val="0"/>
              </a:spcBef>
              <a:spcAft>
                <a:spcPts val="0"/>
              </a:spcAft>
            </a:pPr>
            <a:r>
              <a:rPr lang="es-ES" sz="24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La única manera para obtener la salvación es “el camino de salvación de Dios”.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Jesús es el sacrificio de sangre perfecto de Dios.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La salvación es un regalo gratuito por la gracia de Dios.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La salvación no puede ser ganada por buenas obras.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Symbol" pitchFamily="2" charset="2"/>
              <a:buChar char=""/>
              <a:tabLst>
                <a:tab pos="457200" algn="l"/>
              </a:tabLst>
            </a:pPr>
            <a:r>
              <a:rPr lang="es-PE" sz="2400" kern="100" dirty="0">
                <a:effectLst/>
                <a:latin typeface="Calibri" panose="020F0502020204030204" pitchFamily="34" charset="0"/>
                <a:ea typeface="Calibri" panose="020F0502020204030204" pitchFamily="34" charset="0"/>
                <a:cs typeface="Times New Roman" panose="02020603050405020304" pitchFamily="18" charset="0"/>
              </a:rPr>
              <a:t>La salvación debe ser recibida por la fe.</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52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574</TotalTime>
  <Words>666</Words>
  <Application>Microsoft Macintosh PowerPoint</Application>
  <PresentationFormat>Widescreen</PresentationFormat>
  <Paragraphs>79</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Symbol</vt:lpstr>
      <vt:lpstr>Trebuchet MS</vt:lpstr>
      <vt:lpstr>Wingdings</vt:lpstr>
      <vt:lpstr>Wingdings 3</vt:lpstr>
      <vt:lpstr>Faceta</vt:lpstr>
      <vt:lpstr> </vt:lpstr>
      <vt:lpstr>Es necesario tener un buen entendimiento de las escrituras en su forma cronológica.</vt:lpstr>
      <vt:lpstr>Es necesario entender las verdades bíblicas básicas que conducen a la salvación. </vt:lpstr>
      <vt:lpstr>Ejemplo</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Margot Woodworth</dc:creator>
  <cp:lastModifiedBy>Margot Woodworth</cp:lastModifiedBy>
  <cp:revision>27</cp:revision>
  <dcterms:created xsi:type="dcterms:W3CDTF">2023-09-20T04:03:00Z</dcterms:created>
  <dcterms:modified xsi:type="dcterms:W3CDTF">2024-04-15T17:00:26Z</dcterms:modified>
</cp:coreProperties>
</file>